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9" r:id="rId3"/>
    <p:sldId id="301" r:id="rId4"/>
    <p:sldId id="302" r:id="rId5"/>
    <p:sldId id="286" r:id="rId6"/>
    <p:sldId id="288" r:id="rId7"/>
    <p:sldId id="311" r:id="rId8"/>
    <p:sldId id="305" r:id="rId9"/>
    <p:sldId id="310" r:id="rId10"/>
    <p:sldId id="313" r:id="rId11"/>
    <p:sldId id="312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600"/>
    <a:srgbClr val="007CA7"/>
    <a:srgbClr val="8FCEC8"/>
    <a:srgbClr val="7E1553"/>
    <a:srgbClr val="035642"/>
    <a:srgbClr val="470E6F"/>
    <a:srgbClr val="D4D100"/>
    <a:srgbClr val="0738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91" autoAdjust="0"/>
    <p:restoredTop sz="87381" autoAdjust="0"/>
  </p:normalViewPr>
  <p:slideViewPr>
    <p:cSldViewPr>
      <p:cViewPr>
        <p:scale>
          <a:sx n="75" d="100"/>
          <a:sy n="75" d="100"/>
        </p:scale>
        <p:origin x="-170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1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</p:spPr>
      </p:pic>
      <p:sp>
        <p:nvSpPr>
          <p:cNvPr id="11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6" y="3572432"/>
            <a:ext cx="6992086" cy="4559877"/>
          </a:xfrm>
          <a:prstGeom prst="rect">
            <a:avLst/>
          </a:prstGeom>
        </p:spPr>
      </p:pic>
      <p:pic>
        <p:nvPicPr>
          <p:cNvPr id="9" name="Billede 8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0" y="1160335"/>
            <a:ext cx="4638745" cy="5791735"/>
          </a:xfrm>
          <a:prstGeom prst="rect">
            <a:avLst/>
          </a:prstGeom>
        </p:spPr>
      </p:pic>
      <p:sp>
        <p:nvSpPr>
          <p:cNvPr id="10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700808"/>
            <a:ext cx="8280400" cy="3960440"/>
          </a:xfrm>
        </p:spPr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275040" cy="1143000"/>
          </a:xfrm>
        </p:spPr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6" y="3572432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0" y="1160335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6" y="3572432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0" y="1160335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6" y="3572432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0" y="1160335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6" y="3572432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0" y="1160335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6" y="3572432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0" y="1160335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3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56259" y="1412193"/>
            <a:ext cx="3289548" cy="760206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hest---blå-kont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620000" cy="5191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132856"/>
            <a:ext cx="2446040" cy="1656184"/>
          </a:xfrm>
        </p:spPr>
        <p:txBody>
          <a:bodyPr/>
          <a:lstStyle>
            <a:lvl1pPr algn="ctr">
              <a:defRPr>
                <a:solidFill>
                  <a:srgbClr val="073871"/>
                </a:solidFill>
              </a:defRPr>
            </a:lvl1pPr>
          </a:lstStyle>
          <a:p>
            <a:r>
              <a:rPr lang="da-DK" dirty="0" smtClean="0"/>
              <a:t>Pause i </a:t>
            </a:r>
            <a:br>
              <a:rPr lang="da-DK" dirty="0" smtClean="0"/>
            </a:br>
            <a:r>
              <a:rPr lang="da-DK" dirty="0" smtClean="0"/>
              <a:t>15 min</a:t>
            </a:r>
            <a:endParaRPr lang="da-DK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1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FC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0" y="260648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1457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half" idx="10"/>
          </p:nvPr>
        </p:nvSpPr>
        <p:spPr>
          <a:xfrm>
            <a:off x="467544" y="2369564"/>
            <a:ext cx="4040188" cy="3795740"/>
          </a:xfrm>
        </p:spPr>
        <p:txBody>
          <a:bodyPr/>
          <a:lstStyle>
            <a:lvl1pPr marL="0" indent="0" algn="l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B3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" name="Billede 12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5" name="Pladsholder til indhold 3"/>
          <p:cNvSpPr>
            <a:spLocks noGrp="1"/>
          </p:cNvSpPr>
          <p:nvPr>
            <p:ph sz="quarter" idx="10"/>
          </p:nvPr>
        </p:nvSpPr>
        <p:spPr>
          <a:xfrm>
            <a:off x="467544" y="1700808"/>
            <a:ext cx="8280400" cy="432048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Tekstboks 3"/>
          <p:cNvSpPr txBox="1"/>
          <p:nvPr userDrawn="1"/>
        </p:nvSpPr>
        <p:spPr>
          <a:xfrm>
            <a:off x="-3636912" y="0"/>
            <a:ext cx="324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2000" b="1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mtClean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6" name="Billede 5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Lige forbindelse 6"/>
          <p:cNvCxnSpPr>
            <a:stCxn id="6" idx="0"/>
          </p:cNvCxnSpPr>
          <p:nvPr userDrawn="1"/>
        </p:nvCxnSpPr>
        <p:spPr>
          <a:xfrm flipH="1">
            <a:off x="-2844824" y="2132856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>
            <a:endCxn id="6" idx="2"/>
          </p:cNvCxnSpPr>
          <p:nvPr userDrawn="1"/>
        </p:nvCxnSpPr>
        <p:spPr>
          <a:xfrm>
            <a:off x="-2844824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padgående pil 8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-3564904" y="37890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  <a:endParaRPr lang="da-DK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1" name="Billede 10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Lige forbindelse 11"/>
          <p:cNvCxnSpPr/>
          <p:nvPr userDrawn="1"/>
        </p:nvCxnSpPr>
        <p:spPr>
          <a:xfrm flipH="1">
            <a:off x="-2196752" y="4918929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-2196752" y="4941168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padgående pil 13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4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192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byvaaben.jpg"/>
          <p:cNvPicPr>
            <a:picLocks noChangeAspect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7452320" y="332656"/>
            <a:ext cx="1357660" cy="6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4" r:id="rId7"/>
    <p:sldLayoutId id="2147483693" r:id="rId8"/>
    <p:sldLayoutId id="2147483694" r:id="rId9"/>
    <p:sldLayoutId id="2147483696" r:id="rId10"/>
    <p:sldLayoutId id="2147483695" r:id="rId11"/>
    <p:sldLayoutId id="2147483702" r:id="rId12"/>
    <p:sldLayoutId id="2147483703" r:id="rId13"/>
    <p:sldLayoutId id="2147483705" r:id="rId14"/>
    <p:sldLayoutId id="2147483689" r:id="rId15"/>
    <p:sldLayoutId id="2147483691" r:id="rId16"/>
    <p:sldLayoutId id="2147483692" r:id="rId17"/>
    <p:sldLayoutId id="2147483660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61" r:id="rId25"/>
    <p:sldLayoutId id="2147483662" r:id="rId26"/>
    <p:sldLayoutId id="2147483663" r:id="rId27"/>
    <p:sldLayoutId id="2147483664" r:id="rId28"/>
    <p:sldLayoutId id="2147483665" r:id="rId29"/>
    <p:sldLayoutId id="2147483666" r:id="rId30"/>
    <p:sldLayoutId id="2147483667" r:id="rId31"/>
    <p:sldLayoutId id="2147483706" r:id="rId32"/>
    <p:sldLayoutId id="2147483709" r:id="rId33"/>
    <p:sldLayoutId id="2147483710" r:id="rId34"/>
    <p:sldLayoutId id="2147483711" r:id="rId35"/>
    <p:sldLayoutId id="2147483712" r:id="rId36"/>
    <p:sldLayoutId id="2147483707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08" r:id="rId44"/>
    <p:sldLayoutId id="2147483720" r:id="rId45"/>
    <p:sldLayoutId id="2147483719" r:id="rId46"/>
    <p:sldLayoutId id="2147483721" r:id="rId47"/>
    <p:sldLayoutId id="2147483722" r:id="rId48"/>
    <p:sldLayoutId id="2147483723" r:id="rId49"/>
    <p:sldLayoutId id="2147483724" r:id="rId50"/>
    <p:sldLayoutId id="2147483649" r:id="rId51"/>
    <p:sldLayoutId id="2147483668" r:id="rId52"/>
    <p:sldLayoutId id="2147483669" r:id="rId53"/>
    <p:sldLayoutId id="2147483670" r:id="rId54"/>
    <p:sldLayoutId id="2147483671" r:id="rId55"/>
    <p:sldLayoutId id="2147483673" r:id="rId56"/>
    <p:sldLayoutId id="2147483674" r:id="rId57"/>
    <p:sldLayoutId id="2147483672" r:id="rId58"/>
    <p:sldLayoutId id="2147483652" r:id="rId59"/>
    <p:sldLayoutId id="2147483653" r:id="rId60"/>
    <p:sldLayoutId id="2147483654" r:id="rId61"/>
    <p:sldLayoutId id="2147483655" r:id="rId62"/>
    <p:sldLayoutId id="2147483688" r:id="rId6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dk/url?sa=i&amp;rct=j&amp;q=&amp;esrc=s&amp;source=images&amp;cd=&amp;cad=rja&amp;uact=8&amp;ved=0CAcQjRw&amp;url=http://iob.systime.dk/index.php?id=68&amp;ei=PvtvVcGQMYmQsgHIj4OwDg&amp;bvm=bv.94911696,d.bGQ&amp;psig=AFQjCNHubv8HbY5uSr1WRSaWwhAyk7g14g&amp;ust=1433488573542856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ww.google.dk/url?sa=i&amp;rct=j&amp;q=&amp;esrc=s&amp;source=images&amp;cd=&amp;cad=rja&amp;uact=8&amp;ved=0CAcQjRw&amp;url=http://ambirk.eu/genforeningsstene/&amp;ei=EPxvVYT3GYa7swHWhbnQBw&amp;bvm=bv.94911696,d.bGQ&amp;psig=AFQjCNFrM_ZcZV6Ed_Oah0QjSpVhhucuBQ&amp;ust=143348875456630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0"/>
          </p:nvPr>
        </p:nvSpPr>
        <p:spPr>
          <a:xfrm>
            <a:off x="395536" y="4869160"/>
            <a:ext cx="7704856" cy="504056"/>
          </a:xfrm>
        </p:spPr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Energy </a:t>
            </a:r>
            <a:r>
              <a:rPr lang="da-DK" dirty="0" err="1" smtClean="0"/>
              <a:t>planning</a:t>
            </a:r>
            <a:r>
              <a:rPr lang="da-DK" dirty="0" smtClean="0"/>
              <a:t> - </a:t>
            </a:r>
            <a:r>
              <a:rPr lang="da-DK" dirty="0" err="1" smtClean="0"/>
              <a:t>strategic</a:t>
            </a:r>
            <a:r>
              <a:rPr lang="da-DK" dirty="0" smtClean="0"/>
              <a:t> basis for business </a:t>
            </a:r>
            <a:r>
              <a:rPr lang="da-DK" dirty="0" err="1" smtClean="0"/>
              <a:t>development</a:t>
            </a:r>
            <a:r>
              <a:rPr lang="da-DK" dirty="0" smtClean="0"/>
              <a:t> in ODSHERRED MUNICIPALITY </a:t>
            </a: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2"/>
          </p:nvPr>
        </p:nvSpPr>
        <p:spPr>
          <a:xfrm>
            <a:off x="395536" y="4941168"/>
            <a:ext cx="4608512" cy="1152128"/>
          </a:xfrm>
        </p:spPr>
        <p:txBody>
          <a:bodyPr>
            <a:normAutofit/>
          </a:bodyPr>
          <a:lstStyle/>
          <a:p>
            <a:r>
              <a:rPr lang="da-DK" sz="1800" dirty="0" smtClean="0"/>
              <a:t>By:</a:t>
            </a:r>
            <a:r>
              <a:rPr lang="da-DK" sz="1800" dirty="0" smtClean="0"/>
              <a:t> </a:t>
            </a:r>
            <a:r>
              <a:rPr lang="da-DK" sz="1800" dirty="0" smtClean="0"/>
              <a:t>Karina Jespersen </a:t>
            </a:r>
            <a:r>
              <a:rPr lang="da-DK" sz="1800" dirty="0" err="1" smtClean="0"/>
              <a:t>climatework</a:t>
            </a:r>
            <a:r>
              <a:rPr lang="da-DK" sz="1800" dirty="0" smtClean="0"/>
              <a:t> </a:t>
            </a:r>
            <a:r>
              <a:rPr lang="da-DK" sz="1800" dirty="0" err="1" smtClean="0"/>
              <a:t>coordinator</a:t>
            </a:r>
            <a:endParaRPr lang="da-DK" sz="1800" dirty="0" smtClean="0"/>
          </a:p>
          <a:p>
            <a:r>
              <a:rPr lang="da-DK" sz="1800" dirty="0" smtClean="0"/>
              <a:t>Odsherred </a:t>
            </a:r>
            <a:r>
              <a:rPr lang="da-DK" sz="1800" dirty="0" err="1" smtClean="0"/>
              <a:t>municipality</a:t>
            </a:r>
            <a:endParaRPr lang="da-D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2664296" cy="1800200"/>
          </a:xfrm>
        </p:spPr>
        <p:txBody>
          <a:bodyPr/>
          <a:lstStyle/>
          <a:p>
            <a:r>
              <a:rPr lang="da-DK" dirty="0" smtClean="0"/>
              <a:t>Time for </a:t>
            </a:r>
            <a:r>
              <a:rPr lang="da-DK" dirty="0" err="1" smtClean="0"/>
              <a:t>questions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for the attention</a:t>
            </a:r>
            <a:endParaRPr lang="da-DK" dirty="0"/>
          </a:p>
        </p:txBody>
      </p:sp>
      <p:pic>
        <p:nvPicPr>
          <p:cNvPr id="3" name="Picture 3" descr="G:\Planafdelingen\Billeder\Billeder fra Claus Starup\Vejrhøj_foto_starup (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8403202" cy="377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ob.systime.dk/fileadmin/_processed_/csm_Europa_708dce578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958322" cy="3933056"/>
          </a:xfrm>
          <a:prstGeom prst="rect">
            <a:avLst/>
          </a:prstGeom>
          <a:noFill/>
        </p:spPr>
      </p:pic>
      <p:pic>
        <p:nvPicPr>
          <p:cNvPr id="1028" name="Picture 4" descr="http://ambirk.eu/genforeningsstene/images/danmarkskort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4143375" cy="4448175"/>
          </a:xfrm>
          <a:prstGeom prst="rect">
            <a:avLst/>
          </a:prstGeom>
          <a:noFill/>
        </p:spPr>
      </p:pic>
      <p:cxnSp>
        <p:nvCxnSpPr>
          <p:cNvPr id="7" name="Lige pilforbindelse 6"/>
          <p:cNvCxnSpPr/>
          <p:nvPr/>
        </p:nvCxnSpPr>
        <p:spPr>
          <a:xfrm>
            <a:off x="2123728" y="3573016"/>
            <a:ext cx="360040" cy="1224136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>
            <a:off x="7460704" y="3725416"/>
            <a:ext cx="360040" cy="1224136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imni\AppData\Local\Microsoft\Windows\Temporary Internet Files\Content.IE5\8K5OAPZQ\Odsherred[1]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1519" y="0"/>
            <a:ext cx="5741589" cy="406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0"/>
          </p:nvPr>
        </p:nvSpPr>
        <p:spPr>
          <a:xfrm>
            <a:off x="395536" y="332656"/>
            <a:ext cx="7776864" cy="936104"/>
          </a:xfrm>
        </p:spPr>
        <p:txBody>
          <a:bodyPr/>
          <a:lstStyle/>
          <a:p>
            <a:r>
              <a:rPr lang="da-DK" sz="3200" dirty="0" smtClean="0">
                <a:solidFill>
                  <a:prstClr val="black"/>
                </a:solidFill>
                <a:ea typeface="+mj-ea"/>
                <a:cs typeface="+mj-cs"/>
              </a:rPr>
              <a:t>FACTS ABOUT ODSHERRED  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1"/>
          </p:nvPr>
        </p:nvSpPr>
        <p:spPr>
          <a:xfrm>
            <a:off x="251520" y="1052736"/>
            <a:ext cx="8892480" cy="5112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/>
              <a:t> </a:t>
            </a:r>
            <a:r>
              <a:rPr lang="da-DK" sz="2400" dirty="0" err="1" smtClean="0"/>
              <a:t>Area</a:t>
            </a:r>
            <a:r>
              <a:rPr lang="da-DK" sz="2400" dirty="0" smtClean="0"/>
              <a:t> is 355 km</a:t>
            </a:r>
            <a:r>
              <a:rPr lang="da-DK" sz="2400" baseline="30000" dirty="0" smtClean="0"/>
              <a:t>2</a:t>
            </a:r>
            <a:endParaRPr lang="da-DK" sz="2400" dirty="0" smtClean="0"/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32.466 </a:t>
            </a:r>
            <a:r>
              <a:rPr lang="da-DK" sz="2400" dirty="0" err="1" smtClean="0"/>
              <a:t>inhabitants</a:t>
            </a:r>
            <a:r>
              <a:rPr lang="da-DK" sz="2400" dirty="0" smtClean="0"/>
              <a:t> 1. januar 2013 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15.726 </a:t>
            </a:r>
            <a:r>
              <a:rPr lang="da-DK" sz="2400" dirty="0" err="1" smtClean="0"/>
              <a:t>households</a:t>
            </a:r>
            <a:r>
              <a:rPr lang="da-DK" sz="2400" dirty="0" smtClean="0"/>
              <a:t> 1. januar 2012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25.000 summer houses 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12 </a:t>
            </a:r>
            <a:r>
              <a:rPr lang="da-DK" sz="2400" dirty="0" err="1" smtClean="0"/>
              <a:t>villages</a:t>
            </a:r>
            <a:r>
              <a:rPr lang="da-DK" sz="2400" dirty="0" smtClean="0"/>
              <a:t> and city </a:t>
            </a:r>
            <a:r>
              <a:rPr lang="da-DK" sz="2400" dirty="0" err="1" smtClean="0"/>
              <a:t>areas</a:t>
            </a:r>
            <a:endParaRPr lang="da-DK" sz="2400" dirty="0" smtClean="0"/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4 central </a:t>
            </a:r>
            <a:r>
              <a:rPr lang="da-DK" sz="2400" dirty="0" err="1" smtClean="0"/>
              <a:t>heating</a:t>
            </a:r>
            <a:r>
              <a:rPr lang="da-DK" sz="2400" dirty="0" smtClean="0"/>
              <a:t> </a:t>
            </a:r>
            <a:r>
              <a:rPr lang="da-DK" sz="2400" dirty="0" err="1" smtClean="0"/>
              <a:t>plants</a:t>
            </a:r>
            <a:r>
              <a:rPr lang="da-DK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7 ”</a:t>
            </a:r>
            <a:r>
              <a:rPr lang="da-DK" sz="2400" dirty="0" err="1" smtClean="0"/>
              <a:t>oil</a:t>
            </a:r>
            <a:r>
              <a:rPr lang="da-DK" sz="2400" dirty="0" smtClean="0"/>
              <a:t> </a:t>
            </a:r>
            <a:r>
              <a:rPr lang="da-DK" sz="2400" dirty="0" err="1" smtClean="0"/>
              <a:t>villages</a:t>
            </a:r>
            <a:r>
              <a:rPr lang="da-DK" sz="24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 </a:t>
            </a:r>
            <a:r>
              <a:rPr lang="da-DK" sz="2400" dirty="0" err="1" smtClean="0"/>
              <a:t>Mostly</a:t>
            </a:r>
            <a:r>
              <a:rPr lang="da-DK" sz="2400" dirty="0" smtClean="0"/>
              <a:t> small and medium </a:t>
            </a:r>
            <a:r>
              <a:rPr lang="da-DK" sz="2400" dirty="0" err="1" smtClean="0"/>
              <a:t>size</a:t>
            </a:r>
            <a:r>
              <a:rPr lang="da-DK" sz="2400" dirty="0" smtClean="0"/>
              <a:t> </a:t>
            </a:r>
            <a:r>
              <a:rPr lang="da-DK" sz="2400" dirty="0" err="1" smtClean="0"/>
              <a:t>companies</a:t>
            </a:r>
            <a:r>
              <a:rPr lang="da-DK" sz="2400" dirty="0" smtClean="0"/>
              <a:t> </a:t>
            </a:r>
          </a:p>
          <a:p>
            <a:endParaRPr lang="da-DK" dirty="0"/>
          </a:p>
        </p:txBody>
      </p:sp>
      <p:pic>
        <p:nvPicPr>
          <p:cNvPr id="19457" name="Picture 1" descr="C:\Users\kakje\Desktop\Fotograf Marianne Diers Copyright 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636" y="1772816"/>
            <a:ext cx="3923364" cy="294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objectives</a:t>
            </a:r>
            <a:r>
              <a:rPr lang="da-DK" dirty="0" smtClean="0"/>
              <a:t> in the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planning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323528" y="1700808"/>
            <a:ext cx="8280400" cy="3888432"/>
          </a:xfrm>
        </p:spPr>
        <p:txBody>
          <a:bodyPr>
            <a:normAutofit/>
          </a:bodyPr>
          <a:lstStyle/>
          <a:p>
            <a:pPr lvl="1"/>
            <a:endParaRPr lang="da-DK" sz="2800" dirty="0" smtClean="0"/>
          </a:p>
          <a:p>
            <a:pPr lvl="1"/>
            <a:r>
              <a:rPr lang="da-DK" sz="2400" dirty="0" smtClean="0"/>
              <a:t>Short terms </a:t>
            </a:r>
            <a:r>
              <a:rPr lang="da-DK" sz="2400" dirty="0" err="1" smtClean="0"/>
              <a:t>goals</a:t>
            </a:r>
            <a:r>
              <a:rPr lang="da-DK" sz="2400" dirty="0" smtClean="0"/>
              <a:t> –more </a:t>
            </a:r>
            <a:r>
              <a:rPr lang="da-DK" sz="2400" dirty="0" err="1" smtClean="0"/>
              <a:t>than</a:t>
            </a:r>
            <a:r>
              <a:rPr lang="da-DK" sz="2400" dirty="0" smtClean="0"/>
              <a:t> 20% CO</a:t>
            </a:r>
            <a:r>
              <a:rPr lang="da-DK" sz="2400" baseline="-25000" dirty="0" smtClean="0"/>
              <a:t>2 </a:t>
            </a:r>
            <a:r>
              <a:rPr lang="da-DK" sz="2400" dirty="0" err="1" smtClean="0"/>
              <a:t>reduction</a:t>
            </a:r>
            <a:r>
              <a:rPr lang="da-DK" sz="2400" dirty="0" smtClean="0"/>
              <a:t> </a:t>
            </a:r>
            <a:r>
              <a:rPr lang="da-DK" sz="2400" dirty="0" err="1" smtClean="0"/>
              <a:t>before</a:t>
            </a:r>
            <a:r>
              <a:rPr lang="da-DK" sz="2400" dirty="0" smtClean="0"/>
              <a:t> 2020. The </a:t>
            </a:r>
            <a:r>
              <a:rPr lang="da-DK" sz="2400" dirty="0" err="1" smtClean="0"/>
              <a:t>goal</a:t>
            </a:r>
            <a:r>
              <a:rPr lang="da-DK" sz="2400" dirty="0" smtClean="0"/>
              <a:t> is: </a:t>
            </a:r>
          </a:p>
          <a:p>
            <a:pPr lvl="1">
              <a:buNone/>
            </a:pPr>
            <a:r>
              <a:rPr lang="da-DK" sz="2400" b="1" dirty="0" smtClean="0"/>
              <a:t>	 </a:t>
            </a:r>
            <a:r>
              <a:rPr lang="da-DK" sz="2400" b="1" u="sng" dirty="0" smtClean="0"/>
              <a:t>65.316</a:t>
            </a:r>
            <a:r>
              <a:rPr lang="da-DK" sz="2400" u="sng" dirty="0" smtClean="0"/>
              <a:t> CO</a:t>
            </a:r>
            <a:r>
              <a:rPr lang="da-DK" sz="2400" u="sng" baseline="-25000" dirty="0" smtClean="0"/>
              <a:t>2</a:t>
            </a:r>
            <a:r>
              <a:rPr lang="da-DK" sz="2400" u="sng" dirty="0" smtClean="0"/>
              <a:t> </a:t>
            </a:r>
            <a:r>
              <a:rPr lang="da-DK" sz="2400" u="sng" dirty="0" err="1" smtClean="0"/>
              <a:t>eq</a:t>
            </a:r>
            <a:endParaRPr lang="da-DK" sz="2400" u="sng" dirty="0" smtClean="0"/>
          </a:p>
          <a:p>
            <a:pPr lvl="1">
              <a:buNone/>
            </a:pPr>
            <a:endParaRPr lang="da-DK" sz="2400" u="sng" dirty="0" smtClean="0"/>
          </a:p>
          <a:p>
            <a:pPr lvl="1"/>
            <a:r>
              <a:rPr lang="da-DK" sz="2400" dirty="0" smtClean="0"/>
              <a:t>Long term </a:t>
            </a:r>
            <a:r>
              <a:rPr lang="da-DK" sz="2400" dirty="0" err="1" smtClean="0"/>
              <a:t>goals</a:t>
            </a:r>
            <a:r>
              <a:rPr lang="da-DK" sz="2400" dirty="0" smtClean="0"/>
              <a:t> – fossil </a:t>
            </a:r>
            <a:r>
              <a:rPr lang="da-DK" sz="2400" dirty="0" err="1" smtClean="0"/>
              <a:t>fuel</a:t>
            </a:r>
            <a:r>
              <a:rPr lang="da-DK" sz="2400" dirty="0" smtClean="0"/>
              <a:t> </a:t>
            </a:r>
            <a:r>
              <a:rPr lang="da-DK" sz="2400" dirty="0" err="1" smtClean="0"/>
              <a:t>free</a:t>
            </a:r>
            <a:r>
              <a:rPr lang="da-DK" sz="2400" dirty="0" smtClean="0"/>
              <a:t> </a:t>
            </a:r>
            <a:r>
              <a:rPr lang="da-DK" sz="2400" dirty="0" err="1" smtClean="0"/>
              <a:t>electricity</a:t>
            </a:r>
            <a:r>
              <a:rPr lang="da-DK" sz="2400" dirty="0" smtClean="0"/>
              <a:t> and </a:t>
            </a:r>
            <a:r>
              <a:rPr lang="da-DK" sz="2400" dirty="0" err="1" smtClean="0"/>
              <a:t>heating</a:t>
            </a:r>
            <a:r>
              <a:rPr lang="da-DK" sz="2400" dirty="0" smtClean="0"/>
              <a:t> </a:t>
            </a:r>
            <a:r>
              <a:rPr lang="da-DK" sz="2400" dirty="0" err="1" smtClean="0"/>
              <a:t>production</a:t>
            </a:r>
            <a:r>
              <a:rPr lang="da-DK" sz="2400" dirty="0" smtClean="0"/>
              <a:t> </a:t>
            </a:r>
            <a:r>
              <a:rPr lang="da-DK" sz="2400" dirty="0" err="1" smtClean="0"/>
              <a:t>before</a:t>
            </a:r>
            <a:r>
              <a:rPr lang="da-DK" sz="2400" dirty="0" smtClean="0"/>
              <a:t> 2035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923112" cy="1215008"/>
          </a:xfrm>
        </p:spPr>
        <p:txBody>
          <a:bodyPr/>
          <a:lstStyle/>
          <a:p>
            <a:r>
              <a:rPr lang="da-DK" dirty="0" err="1" smtClean="0"/>
              <a:t>Strategic</a:t>
            </a:r>
            <a:r>
              <a:rPr lang="da-DK" dirty="0" smtClean="0"/>
              <a:t> </a:t>
            </a:r>
            <a:r>
              <a:rPr lang="da-DK" dirty="0" err="1" smtClean="0"/>
              <a:t>Focus</a:t>
            </a:r>
            <a:r>
              <a:rPr lang="da-DK" dirty="0" smtClean="0"/>
              <a:t> in the </a:t>
            </a:r>
            <a:r>
              <a:rPr lang="da-DK" dirty="0" err="1" smtClean="0"/>
              <a:t>energy</a:t>
            </a:r>
            <a:r>
              <a:rPr lang="da-DK" dirty="0" smtClean="0"/>
              <a:t> plan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323528" y="1772816"/>
            <a:ext cx="8280400" cy="388843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da-DK" dirty="0" smtClean="0"/>
              <a:t>Company </a:t>
            </a:r>
            <a:r>
              <a:rPr lang="da-DK" dirty="0" err="1" smtClean="0"/>
              <a:t>development</a:t>
            </a:r>
            <a:r>
              <a:rPr lang="da-DK" dirty="0" smtClean="0"/>
              <a:t>(</a:t>
            </a:r>
            <a:r>
              <a:rPr lang="da-DK" dirty="0" err="1" smtClean="0"/>
              <a:t>tourism</a:t>
            </a:r>
            <a:r>
              <a:rPr lang="da-DK" dirty="0" smtClean="0"/>
              <a:t>, </a:t>
            </a:r>
            <a:r>
              <a:rPr lang="da-DK" dirty="0" err="1" smtClean="0"/>
              <a:t>industry</a:t>
            </a:r>
            <a:r>
              <a:rPr lang="da-DK" dirty="0" smtClean="0"/>
              <a:t> and </a:t>
            </a:r>
            <a:r>
              <a:rPr lang="da-DK" dirty="0" err="1" smtClean="0"/>
              <a:t>argriculture</a:t>
            </a:r>
            <a:r>
              <a:rPr lang="da-DK" dirty="0" smtClean="0"/>
              <a:t>)</a:t>
            </a:r>
            <a:endParaRPr lang="da-DK" dirty="0" smtClean="0"/>
          </a:p>
          <a:p>
            <a:pPr lvl="0">
              <a:buFont typeface="Arial" pitchFamily="34" charset="0"/>
              <a:buChar char="•"/>
            </a:pPr>
            <a:r>
              <a:rPr lang="da-DK" dirty="0" err="1" smtClean="0"/>
              <a:t>Attracting</a:t>
            </a:r>
            <a:r>
              <a:rPr lang="da-DK" dirty="0" smtClean="0"/>
              <a:t> and </a:t>
            </a:r>
            <a:r>
              <a:rPr lang="da-DK" dirty="0" err="1" smtClean="0"/>
              <a:t>maintaining</a:t>
            </a:r>
            <a:r>
              <a:rPr lang="da-DK" dirty="0" smtClean="0"/>
              <a:t> the </a:t>
            </a:r>
            <a:r>
              <a:rPr lang="da-DK" dirty="0" err="1" smtClean="0"/>
              <a:t>amount</a:t>
            </a:r>
            <a:r>
              <a:rPr lang="da-DK" dirty="0" smtClean="0"/>
              <a:t> of </a:t>
            </a:r>
            <a:r>
              <a:rPr lang="da-DK" dirty="0" err="1" smtClean="0"/>
              <a:t>citizens</a:t>
            </a:r>
            <a:r>
              <a:rPr lang="da-DK" dirty="0" smtClean="0"/>
              <a:t> ( by </a:t>
            </a:r>
            <a:r>
              <a:rPr lang="da-DK" dirty="0" err="1" smtClean="0"/>
              <a:t>retain</a:t>
            </a:r>
            <a:r>
              <a:rPr lang="da-DK" dirty="0" smtClean="0"/>
              <a:t> house </a:t>
            </a:r>
            <a:r>
              <a:rPr lang="da-DK" dirty="0" err="1" smtClean="0"/>
              <a:t>values</a:t>
            </a:r>
            <a:r>
              <a:rPr lang="da-DK" dirty="0" smtClean="0"/>
              <a:t>, </a:t>
            </a:r>
            <a:r>
              <a:rPr lang="da-DK" dirty="0" err="1" smtClean="0"/>
              <a:t>improve</a:t>
            </a:r>
            <a:r>
              <a:rPr lang="da-DK" dirty="0" smtClean="0"/>
              <a:t> the </a:t>
            </a:r>
            <a:r>
              <a:rPr lang="da-DK" dirty="0" err="1" smtClean="0"/>
              <a:t>possibility</a:t>
            </a:r>
            <a:r>
              <a:rPr lang="da-DK" dirty="0" smtClean="0"/>
              <a:t> of </a:t>
            </a:r>
            <a:r>
              <a:rPr lang="da-DK" dirty="0" err="1" smtClean="0"/>
              <a:t>resale</a:t>
            </a:r>
            <a:r>
              <a:rPr lang="da-DK" dirty="0" smtClean="0"/>
              <a:t> of houses, and </a:t>
            </a:r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 err="1" smtClean="0"/>
              <a:t>stronger</a:t>
            </a:r>
            <a:r>
              <a:rPr lang="da-DK" dirty="0" smtClean="0"/>
              <a:t> </a:t>
            </a:r>
            <a:r>
              <a:rPr lang="da-DK" dirty="0" err="1" smtClean="0"/>
              <a:t>unity</a:t>
            </a:r>
            <a:r>
              <a:rPr lang="da-DK" dirty="0" smtClean="0"/>
              <a:t> in the </a:t>
            </a:r>
            <a:r>
              <a:rPr lang="da-DK" dirty="0" err="1" smtClean="0"/>
              <a:t>smaller</a:t>
            </a:r>
            <a:r>
              <a:rPr lang="da-DK" dirty="0" smtClean="0"/>
              <a:t> </a:t>
            </a:r>
            <a:r>
              <a:rPr lang="da-DK" dirty="0" err="1" smtClean="0"/>
              <a:t>towns</a:t>
            </a:r>
            <a:r>
              <a:rPr lang="da-DK" dirty="0" smtClean="0"/>
              <a:t>)</a:t>
            </a:r>
          </a:p>
          <a:p>
            <a:endParaRPr lang="da-DK" dirty="0" smtClean="0"/>
          </a:p>
        </p:txBody>
      </p:sp>
      <p:pic>
        <p:nvPicPr>
          <p:cNvPr id="4" name="Picture 1" descr="C:\Users\kakje\AppData\Local\Microsoft\Windows\Temporary Internet Files\Content.Outlook\R91CAYBP\IMG_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995936" cy="2996952"/>
          </a:xfrm>
          <a:prstGeom prst="rect">
            <a:avLst/>
          </a:prstGeom>
          <a:noFill/>
        </p:spPr>
      </p:pic>
      <p:pic>
        <p:nvPicPr>
          <p:cNvPr id="17409" name="Picture 1" descr="C:\Users\kakje\AppData\Local\Microsoft\Windows\Temporary Internet Files\Content.Outlook\R91CAYBP\IMG_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Initiatives</a:t>
            </a:r>
            <a:r>
              <a:rPr lang="da-DK" dirty="0" smtClean="0"/>
              <a:t> in the </a:t>
            </a:r>
            <a:r>
              <a:rPr lang="da-DK" dirty="0" err="1" smtClean="0"/>
              <a:t>energy</a:t>
            </a:r>
            <a:r>
              <a:rPr lang="da-DK" dirty="0" smtClean="0"/>
              <a:t> 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179512" y="1844824"/>
            <a:ext cx="9397552" cy="4680520"/>
          </a:xfrm>
        </p:spPr>
        <p:txBody>
          <a:bodyPr>
            <a:normAutofit/>
          </a:bodyPr>
          <a:lstStyle/>
          <a:p>
            <a:pPr lvl="0"/>
            <a:endParaRPr lang="da-DK" i="1" dirty="0" smtClean="0"/>
          </a:p>
          <a:p>
            <a:endParaRPr lang="da-DK" b="1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251520" y="1844824"/>
            <a:ext cx="8676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Toward 2020: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Replacing existing </a:t>
            </a:r>
            <a:r>
              <a:rPr lang="en-US" sz="2400" dirty="0" err="1" smtClean="0">
                <a:solidFill>
                  <a:schemeClr val="bg1"/>
                </a:solidFill>
              </a:rPr>
              <a:t>windsmills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i="1" u="sng" dirty="0" smtClean="0">
                <a:solidFill>
                  <a:schemeClr val="bg1"/>
                </a:solidFill>
              </a:rPr>
              <a:t>potential </a:t>
            </a:r>
            <a:r>
              <a:rPr lang="en-US" sz="2400" i="1" u="sng" dirty="0" smtClean="0">
                <a:solidFill>
                  <a:schemeClr val="bg1"/>
                </a:solidFill>
              </a:rPr>
              <a:t>unknown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Energy savings in houses and companies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8000 </a:t>
            </a:r>
            <a:r>
              <a:rPr lang="en-US" sz="2400" i="1" u="sng" dirty="0" smtClean="0">
                <a:solidFill>
                  <a:schemeClr val="bg1"/>
                </a:solidFill>
              </a:rPr>
              <a:t>CO</a:t>
            </a:r>
            <a:r>
              <a:rPr lang="en-US" sz="2400" i="1" u="sng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eq</a:t>
            </a:r>
            <a:endParaRPr lang="en-US" sz="2400" i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Symbiotic collaborations about reusing waste </a:t>
            </a:r>
            <a:r>
              <a:rPr lang="en-US" sz="2400" dirty="0" smtClean="0">
                <a:solidFill>
                  <a:schemeClr val="bg1"/>
                </a:solidFill>
              </a:rPr>
              <a:t>products between companies </a:t>
            </a:r>
            <a:r>
              <a:rPr lang="en-US" sz="2400" dirty="0" smtClean="0">
                <a:solidFill>
                  <a:schemeClr val="bg1"/>
                </a:solidFill>
              </a:rPr>
              <a:t>at </a:t>
            </a:r>
            <a:r>
              <a:rPr lang="en-US" sz="2400" dirty="0" smtClean="0">
                <a:solidFill>
                  <a:schemeClr val="bg1"/>
                </a:solidFill>
              </a:rPr>
              <a:t>least  </a:t>
            </a:r>
            <a:r>
              <a:rPr lang="en-US" sz="2400" i="1" u="sng" dirty="0" smtClean="0">
                <a:solidFill>
                  <a:schemeClr val="bg1"/>
                </a:solidFill>
              </a:rPr>
              <a:t>2000 CO</a:t>
            </a:r>
            <a:r>
              <a:rPr lang="en-US" sz="2400" i="1" u="sng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eq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Small central heating plant in villages based on straw from local farmers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5.900 </a:t>
            </a:r>
            <a:r>
              <a:rPr lang="en-US" sz="2400" i="1" u="sng" dirty="0" smtClean="0">
                <a:solidFill>
                  <a:schemeClr val="bg1"/>
                </a:solidFill>
              </a:rPr>
              <a:t>tons CO</a:t>
            </a:r>
            <a:r>
              <a:rPr lang="en-US" sz="2400" i="1" u="sng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eq</a:t>
            </a:r>
            <a:endParaRPr lang="en-US" sz="2400" i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New central heating plant on biogas from local biomass </a:t>
            </a:r>
            <a:r>
              <a:rPr lang="en-US" sz="2400" dirty="0" err="1" smtClean="0">
                <a:solidFill>
                  <a:schemeClr val="bg1"/>
                </a:solidFill>
              </a:rPr>
              <a:t>ressources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24.000 </a:t>
            </a:r>
            <a:r>
              <a:rPr lang="en-US" sz="2400" i="1" u="sng" dirty="0" smtClean="0">
                <a:solidFill>
                  <a:schemeClr val="bg1"/>
                </a:solidFill>
              </a:rPr>
              <a:t>tons CO</a:t>
            </a:r>
            <a:r>
              <a:rPr lang="en-US" sz="2400" i="1" u="sng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eq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Supplement the existing gas turbines on power plants with 1 </a:t>
            </a:r>
            <a:r>
              <a:rPr lang="en-US" sz="2400" dirty="0" smtClean="0">
                <a:solidFill>
                  <a:schemeClr val="bg1"/>
                </a:solidFill>
              </a:rPr>
              <a:t>MW engines </a:t>
            </a:r>
            <a:r>
              <a:rPr lang="en-US" sz="2400" dirty="0" smtClean="0">
                <a:solidFill>
                  <a:schemeClr val="bg1"/>
                </a:solidFill>
              </a:rPr>
              <a:t>based on local biomass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6000 </a:t>
            </a:r>
            <a:r>
              <a:rPr lang="en-US" sz="2400" i="1" u="sng" dirty="0" smtClean="0">
                <a:solidFill>
                  <a:schemeClr val="bg1"/>
                </a:solidFill>
              </a:rPr>
              <a:t>– 14.000 CO</a:t>
            </a:r>
            <a:r>
              <a:rPr lang="en-US" sz="2400" i="1" u="sng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u="sng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eq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Initiatives</a:t>
            </a:r>
            <a:r>
              <a:rPr lang="da-DK" dirty="0" smtClean="0"/>
              <a:t> in the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smtClean="0"/>
              <a:t>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Toward 2035</a:t>
            </a:r>
            <a:r>
              <a:rPr lang="en-US" u="sng" dirty="0" smtClean="0"/>
              <a:t>:</a:t>
            </a:r>
          </a:p>
          <a:p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Phasing out natural gas and replacing it with biogas etc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Intelligent management of energy systems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 the amount of windmills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Energy efficient </a:t>
            </a:r>
            <a:r>
              <a:rPr lang="en-US" dirty="0" err="1" smtClean="0"/>
              <a:t>argriculture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Private transportation 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How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Odsherred </a:t>
            </a:r>
            <a:r>
              <a:rPr lang="da-DK" dirty="0" err="1" smtClean="0"/>
              <a:t>succeed</a:t>
            </a:r>
            <a:r>
              <a:rPr lang="da-DK" dirty="0" smtClean="0"/>
              <a:t> in </a:t>
            </a:r>
            <a:r>
              <a:rPr lang="da-DK" dirty="0" err="1" smtClean="0"/>
              <a:t>its</a:t>
            </a:r>
            <a:r>
              <a:rPr lang="da-DK" dirty="0" smtClean="0"/>
              <a:t> </a:t>
            </a:r>
            <a:r>
              <a:rPr lang="da-DK" dirty="0" err="1" smtClean="0"/>
              <a:t>goals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0" y="1916832"/>
            <a:ext cx="8856216" cy="417646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da-DK" sz="3100" dirty="0" err="1" smtClean="0"/>
              <a:t>Using</a:t>
            </a:r>
            <a:r>
              <a:rPr lang="da-DK" sz="3100" dirty="0" smtClean="0"/>
              <a:t> </a:t>
            </a:r>
            <a:r>
              <a:rPr lang="da-DK" sz="3100" dirty="0" err="1" smtClean="0"/>
              <a:t>local</a:t>
            </a:r>
            <a:r>
              <a:rPr lang="da-DK" sz="3100" dirty="0" smtClean="0"/>
              <a:t> </a:t>
            </a:r>
            <a:r>
              <a:rPr lang="da-DK" sz="3100" dirty="0" err="1" smtClean="0"/>
              <a:t>biomass</a:t>
            </a:r>
            <a:r>
              <a:rPr lang="da-DK" sz="3100" dirty="0" smtClean="0"/>
              <a:t> and ressources </a:t>
            </a:r>
            <a:endParaRPr lang="da-DK" sz="3100" dirty="0" smtClean="0"/>
          </a:p>
          <a:p>
            <a:pPr lvl="1"/>
            <a:endParaRPr lang="da-DK" sz="3100" dirty="0" smtClean="0"/>
          </a:p>
          <a:p>
            <a:pPr lvl="1"/>
            <a:r>
              <a:rPr lang="da-DK" sz="3100" dirty="0" err="1" smtClean="0"/>
              <a:t>Listening</a:t>
            </a:r>
            <a:r>
              <a:rPr lang="da-DK" sz="3100" dirty="0" smtClean="0"/>
              <a:t> to </a:t>
            </a:r>
            <a:r>
              <a:rPr lang="da-DK" sz="3100" dirty="0" err="1" smtClean="0"/>
              <a:t>what</a:t>
            </a:r>
            <a:r>
              <a:rPr lang="da-DK" sz="3100" dirty="0" smtClean="0"/>
              <a:t> </a:t>
            </a:r>
            <a:r>
              <a:rPr lang="da-DK" sz="3100" dirty="0" err="1" smtClean="0"/>
              <a:t>citizens</a:t>
            </a:r>
            <a:r>
              <a:rPr lang="da-DK" sz="3100" dirty="0" smtClean="0"/>
              <a:t> and </a:t>
            </a:r>
            <a:r>
              <a:rPr lang="da-DK" sz="3100" dirty="0" err="1" smtClean="0"/>
              <a:t>companies</a:t>
            </a:r>
            <a:r>
              <a:rPr lang="da-DK" sz="3100" dirty="0" smtClean="0"/>
              <a:t> </a:t>
            </a:r>
            <a:r>
              <a:rPr lang="da-DK" sz="3100" dirty="0" err="1" smtClean="0"/>
              <a:t>needs</a:t>
            </a:r>
            <a:endParaRPr lang="da-DK" sz="3100" dirty="0" smtClean="0"/>
          </a:p>
          <a:p>
            <a:pPr lvl="1"/>
            <a:endParaRPr lang="da-DK" sz="3100" dirty="0" smtClean="0"/>
          </a:p>
          <a:p>
            <a:pPr lvl="1"/>
            <a:r>
              <a:rPr lang="da-DK" sz="3100" dirty="0" smtClean="0"/>
              <a:t>Starts </a:t>
            </a:r>
            <a:r>
              <a:rPr lang="da-DK" sz="3100" dirty="0" err="1" smtClean="0"/>
              <a:t>projects</a:t>
            </a:r>
            <a:r>
              <a:rPr lang="da-DK" sz="3100" dirty="0" smtClean="0"/>
              <a:t> </a:t>
            </a:r>
            <a:r>
              <a:rPr lang="da-DK" sz="3100" dirty="0" err="1" smtClean="0"/>
              <a:t>where</a:t>
            </a:r>
            <a:r>
              <a:rPr lang="da-DK" sz="3100" dirty="0" smtClean="0"/>
              <a:t> </a:t>
            </a:r>
            <a:r>
              <a:rPr lang="da-DK" sz="3100" dirty="0" err="1" smtClean="0"/>
              <a:t>there</a:t>
            </a:r>
            <a:r>
              <a:rPr lang="da-DK" sz="3100" dirty="0" smtClean="0"/>
              <a:t> is </a:t>
            </a:r>
            <a:r>
              <a:rPr lang="da-DK" sz="3100" dirty="0" err="1" smtClean="0"/>
              <a:t>local</a:t>
            </a:r>
            <a:r>
              <a:rPr lang="da-DK" sz="3100" dirty="0" smtClean="0"/>
              <a:t> </a:t>
            </a:r>
            <a:r>
              <a:rPr lang="da-DK" sz="3100" dirty="0" err="1" smtClean="0"/>
              <a:t>initiative</a:t>
            </a:r>
            <a:r>
              <a:rPr lang="da-DK" sz="3100" dirty="0" smtClean="0"/>
              <a:t> </a:t>
            </a:r>
            <a:r>
              <a:rPr lang="da-DK" sz="3100" dirty="0" err="1" smtClean="0"/>
              <a:t>among</a:t>
            </a:r>
            <a:r>
              <a:rPr lang="da-DK" sz="3100" dirty="0" smtClean="0"/>
              <a:t> </a:t>
            </a:r>
            <a:r>
              <a:rPr lang="da-DK" sz="3100" dirty="0" err="1" smtClean="0"/>
              <a:t>citizens</a:t>
            </a:r>
            <a:r>
              <a:rPr lang="da-DK" sz="3100" dirty="0" smtClean="0"/>
              <a:t> and </a:t>
            </a:r>
            <a:r>
              <a:rPr lang="da-DK" sz="3100" dirty="0" err="1" smtClean="0"/>
              <a:t>companies</a:t>
            </a:r>
            <a:endParaRPr lang="da-DK" sz="3100" dirty="0" smtClean="0"/>
          </a:p>
          <a:p>
            <a:pPr lvl="1"/>
            <a:endParaRPr lang="da-DK" sz="3100" dirty="0" smtClean="0"/>
          </a:p>
          <a:p>
            <a:pPr lvl="1"/>
            <a:r>
              <a:rPr lang="da-DK" sz="3100" dirty="0" err="1" smtClean="0"/>
              <a:t>Creating</a:t>
            </a:r>
            <a:r>
              <a:rPr lang="da-DK" sz="3100" dirty="0" smtClean="0"/>
              <a:t> the </a:t>
            </a:r>
            <a:r>
              <a:rPr lang="da-DK" sz="3100" dirty="0" smtClean="0"/>
              <a:t>”</a:t>
            </a:r>
            <a:r>
              <a:rPr lang="da-DK" sz="3100" dirty="0" err="1" smtClean="0"/>
              <a:t>good</a:t>
            </a:r>
            <a:r>
              <a:rPr lang="da-DK" sz="3100" dirty="0" smtClean="0"/>
              <a:t> </a:t>
            </a:r>
            <a:r>
              <a:rPr lang="da-DK" sz="3100" dirty="0" err="1" smtClean="0"/>
              <a:t>stories</a:t>
            </a:r>
            <a:r>
              <a:rPr lang="da-DK" sz="3100" dirty="0" smtClean="0"/>
              <a:t>” and </a:t>
            </a:r>
            <a:r>
              <a:rPr lang="da-DK" sz="3100" dirty="0" err="1" smtClean="0"/>
              <a:t>telling</a:t>
            </a:r>
            <a:r>
              <a:rPr lang="da-DK" sz="3100" dirty="0" smtClean="0"/>
              <a:t> the story </a:t>
            </a:r>
            <a:r>
              <a:rPr lang="da-DK" sz="3100" dirty="0" err="1" smtClean="0"/>
              <a:t>about</a:t>
            </a:r>
            <a:r>
              <a:rPr lang="da-DK" sz="3100" dirty="0" smtClean="0"/>
              <a:t> the positive </a:t>
            </a:r>
            <a:r>
              <a:rPr lang="da-DK" sz="3100" dirty="0" err="1" smtClean="0"/>
              <a:t>spin</a:t>
            </a:r>
            <a:r>
              <a:rPr lang="da-DK" sz="3100" dirty="0" smtClean="0"/>
              <a:t> of </a:t>
            </a:r>
            <a:r>
              <a:rPr lang="da-DK" sz="3100" dirty="0" err="1" smtClean="0"/>
              <a:t>effects</a:t>
            </a:r>
            <a:r>
              <a:rPr lang="da-DK" sz="3100" dirty="0" smtClean="0"/>
              <a:t> </a:t>
            </a:r>
            <a:r>
              <a:rPr lang="da-DK" sz="3100" dirty="0" err="1" smtClean="0"/>
              <a:t>again</a:t>
            </a:r>
            <a:r>
              <a:rPr lang="da-DK" sz="3100" dirty="0" smtClean="0"/>
              <a:t> and </a:t>
            </a:r>
            <a:r>
              <a:rPr lang="da-DK" sz="3100" dirty="0" err="1" smtClean="0"/>
              <a:t>again</a:t>
            </a:r>
            <a:r>
              <a:rPr lang="da-DK" sz="3100" dirty="0" smtClean="0"/>
              <a:t>. Prices </a:t>
            </a:r>
            <a:r>
              <a:rPr lang="da-DK" sz="3100" dirty="0" err="1" smtClean="0"/>
              <a:t>on</a:t>
            </a:r>
            <a:r>
              <a:rPr lang="da-DK" sz="3100" dirty="0" smtClean="0"/>
              <a:t> </a:t>
            </a:r>
            <a:r>
              <a:rPr lang="da-DK" sz="3100" dirty="0" err="1" smtClean="0"/>
              <a:t>heating</a:t>
            </a:r>
            <a:r>
              <a:rPr lang="da-DK" sz="3100" dirty="0" smtClean="0"/>
              <a:t> and </a:t>
            </a:r>
            <a:r>
              <a:rPr lang="da-DK" sz="3100" dirty="0" err="1" smtClean="0"/>
              <a:t>elctricity</a:t>
            </a:r>
            <a:r>
              <a:rPr lang="da-DK" sz="3100" dirty="0" smtClean="0"/>
              <a:t> is </a:t>
            </a:r>
            <a:r>
              <a:rPr lang="da-DK" sz="3100" dirty="0" err="1" smtClean="0"/>
              <a:t>crusial</a:t>
            </a:r>
            <a:r>
              <a:rPr lang="da-DK" sz="3100" dirty="0" smtClean="0"/>
              <a:t> for </a:t>
            </a:r>
            <a:r>
              <a:rPr lang="da-DK" sz="3100" dirty="0" err="1" smtClean="0"/>
              <a:t>companies</a:t>
            </a:r>
            <a:r>
              <a:rPr lang="da-DK" sz="3100" dirty="0" smtClean="0"/>
              <a:t> and private </a:t>
            </a:r>
            <a:r>
              <a:rPr lang="da-DK" sz="3100" dirty="0" err="1" smtClean="0"/>
              <a:t>households</a:t>
            </a:r>
            <a:r>
              <a:rPr lang="da-DK" sz="3100" dirty="0" smtClean="0"/>
              <a:t> </a:t>
            </a:r>
          </a:p>
          <a:p>
            <a:pPr lvl="1">
              <a:buNone/>
            </a:pPr>
            <a:r>
              <a:rPr lang="da-DK" sz="2800" dirty="0" smtClean="0"/>
              <a:t> </a:t>
            </a:r>
            <a:endParaRPr lang="da-DK" sz="2800" dirty="0" smtClean="0"/>
          </a:p>
          <a:p>
            <a:pPr lvl="1">
              <a:buNone/>
            </a:pPr>
            <a:endParaRPr lang="da-DK" sz="2800" dirty="0" smtClean="0"/>
          </a:p>
          <a:p>
            <a:pPr lvl="1"/>
            <a:endParaRPr lang="da-DK" sz="2800" dirty="0" smtClean="0"/>
          </a:p>
          <a:p>
            <a:pPr lvl="1">
              <a:buNone/>
            </a:pPr>
            <a:endParaRPr lang="da-DK" sz="2800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How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</a:t>
            </a:r>
            <a:r>
              <a:rPr lang="da-DK" dirty="0" err="1" smtClean="0"/>
              <a:t>odsherred</a:t>
            </a:r>
            <a:r>
              <a:rPr lang="da-DK" dirty="0" smtClean="0"/>
              <a:t> </a:t>
            </a:r>
            <a:r>
              <a:rPr lang="da-DK" dirty="0" err="1" smtClean="0"/>
              <a:t>succeed</a:t>
            </a:r>
            <a:r>
              <a:rPr lang="da-DK" dirty="0" smtClean="0"/>
              <a:t> in </a:t>
            </a:r>
            <a:r>
              <a:rPr lang="da-DK" dirty="0" err="1" smtClean="0"/>
              <a:t>its</a:t>
            </a:r>
            <a:r>
              <a:rPr lang="da-DK" dirty="0" smtClean="0"/>
              <a:t> </a:t>
            </a:r>
            <a:r>
              <a:rPr lang="da-DK" dirty="0" err="1" smtClean="0"/>
              <a:t>goals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Working </a:t>
            </a:r>
            <a:r>
              <a:rPr lang="en-US" dirty="0" smtClean="0"/>
              <a:t>with local companies in the construction business to qualify their work with energy efficiency in households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”energy check project” we have both an independent energy adviser, banks and </a:t>
            </a:r>
            <a:r>
              <a:rPr lang="en-US" dirty="0" err="1" smtClean="0"/>
              <a:t>architecs</a:t>
            </a:r>
            <a:r>
              <a:rPr lang="en-US" dirty="0" smtClean="0"/>
              <a:t> involved 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330</Words>
  <Application>Microsoft Office PowerPoint</Application>
  <PresentationFormat>Skærmshow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Dias nummer 1</vt:lpstr>
      <vt:lpstr>Dias nummer 2</vt:lpstr>
      <vt:lpstr>Dias nummer 3</vt:lpstr>
      <vt:lpstr>The objectives in the energy planning </vt:lpstr>
      <vt:lpstr>Strategic Focus in the energy plan </vt:lpstr>
      <vt:lpstr>Initiatives in the energy plan</vt:lpstr>
      <vt:lpstr>Initiatives in the energy plan</vt:lpstr>
      <vt:lpstr>How does Odsherred succeed in its goals?</vt:lpstr>
      <vt:lpstr>How does odsherred succeed in its goals?</vt:lpstr>
      <vt:lpstr>Time for questions</vt:lpstr>
      <vt:lpstr>Dias nummer 11</vt:lpstr>
    </vt:vector>
  </TitlesOfParts>
  <Company>Odsherred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Susan Jensen</dc:creator>
  <cp:lastModifiedBy>kakje</cp:lastModifiedBy>
  <cp:revision>158</cp:revision>
  <dcterms:created xsi:type="dcterms:W3CDTF">2015-01-22T10:27:58Z</dcterms:created>
  <dcterms:modified xsi:type="dcterms:W3CDTF">2015-06-12T08:48:36Z</dcterms:modified>
</cp:coreProperties>
</file>